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3"/>
  </p:notesMasterIdLst>
  <p:sldIdLst>
    <p:sldId id="256" r:id="rId2"/>
    <p:sldId id="260" r:id="rId3"/>
    <p:sldId id="257" r:id="rId4"/>
    <p:sldId id="258" r:id="rId5"/>
    <p:sldId id="261" r:id="rId6"/>
    <p:sldId id="262" r:id="rId7"/>
    <p:sldId id="263" r:id="rId8"/>
    <p:sldId id="278" r:id="rId9"/>
    <p:sldId id="264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72" r:id="rId19"/>
    <p:sldId id="273" r:id="rId20"/>
    <p:sldId id="274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D60093"/>
    <a:srgbClr val="CC0066"/>
    <a:srgbClr val="CC0099"/>
    <a:srgbClr val="7117A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386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14927-EC07-4F78-93C4-1A6402D4B5D9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5015CC-AB4A-4B2C-B126-9168040B07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3564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015CC-AB4A-4B2C-B126-9168040B072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40000"/>
                <a:satMod val="350000"/>
              </a:schemeClr>
            </a:gs>
            <a:gs pos="29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2.bin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.png"/><Relationship Id="rId4" Type="http://schemas.microsoft.com/office/2007/relationships/media" Target="../media/media1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772400" y="0"/>
            <a:ext cx="1371600" cy="29546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ফুলে</a:t>
            </a:r>
            <a:r>
              <a:rPr lang="en-US" sz="6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72400" y="2667001"/>
            <a:ext cx="1371600" cy="313932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6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শু</a:t>
            </a:r>
            <a:endParaRPr lang="bn-BD" sz="6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6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ভে</a:t>
            </a:r>
            <a:endParaRPr lang="bn-BD" sz="6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6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চ্ছা</a:t>
            </a:r>
            <a:endParaRPr lang="en-US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2" descr="E:\Academic pictures\Abu\1236312_330692413732903_1259256669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43800" cy="5029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20161118_202433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486400"/>
            <a:ext cx="9144000" cy="12988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ownloads\Documents\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" y="1057275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0"/>
            <a:ext cx="9144000" cy="4764107"/>
            <a:chOff x="0" y="0"/>
            <a:chExt cx="9144000" cy="4764107"/>
          </a:xfrm>
        </p:grpSpPr>
        <p:pic>
          <p:nvPicPr>
            <p:cNvPr id="5123" name="Picture 3" descr="C:\Users\User\Downloads\Documents\0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267200" cy="35814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C:\Users\User\Downloads\Documents\69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0"/>
              <a:ext cx="4876800" cy="35814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0" y="3810000"/>
              <a:ext cx="874790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সাপ সরীসৃপ প্রাণী। এদের দেহের তাপমাত্রা নিয়ন্ত্রিত নয়। </a:t>
              </a:r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ঠা</a:t>
              </a:r>
              <a:r>
                <a:rPr lang="en-US" sz="2800" dirty="0" err="1" smtClean="0">
                  <a:latin typeface="NikoshBAN" pitchFamily="2" charset="0"/>
                  <a:cs typeface="NikoshBAN" pitchFamily="2" charset="0"/>
                </a:rPr>
                <a:t>ণ্ডা</a:t>
              </a:r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য় </a:t>
              </a:r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এরা স্থবির হয়ে </a:t>
              </a:r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পড়ে</a:t>
              </a:r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। তাই এরা সেখানে নেয়ার যোগ্য নয়।  </a:t>
              </a:r>
              <a:endParaRPr lang="en-US" sz="2800" dirty="0">
                <a:latin typeface="NikoshBAN" pitchFamily="2" charset="0"/>
                <a:cs typeface="NikoshBAN" pitchFamily="2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61955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ownloads\Documents\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029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5393112"/>
            <a:ext cx="63930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পাখি আকাশে উড়তে পারলেও এরা ততোটা বুদ্ধিমান নয়। </a:t>
            </a: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ফলে এরাও নির্বাচনের যোগ্য নয়।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000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3999" cy="5743039"/>
            <a:chOff x="0" y="0"/>
            <a:chExt cx="9143999" cy="5743039"/>
          </a:xfrm>
        </p:grpSpPr>
        <p:sp>
          <p:nvSpPr>
            <p:cNvPr id="2" name="TextBox 1"/>
            <p:cNvSpPr txBox="1"/>
            <p:nvPr/>
          </p:nvSpPr>
          <p:spPr>
            <a:xfrm>
              <a:off x="685800" y="4419600"/>
              <a:ext cx="6086923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বাঘ সামাজিক প্রাণী নয়। এরা একা থাকতে পছন্দ করে।</a:t>
              </a:r>
            </a:p>
            <a:p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ফলে </a:t>
              </a:r>
              <a:r>
                <a:rPr lang="bn-BD" sz="2800" dirty="0">
                  <a:latin typeface="NikoshBAN" pitchFamily="2" charset="0"/>
                  <a:cs typeface="NikoshBAN" pitchFamily="2" charset="0"/>
                </a:rPr>
                <a:t>এরাও নির্বাচনের যোগ্য নয়।</a:t>
              </a:r>
              <a:endParaRPr lang="en-US" sz="2800" dirty="0">
                <a:latin typeface="NikoshBAN" pitchFamily="2" charset="0"/>
                <a:cs typeface="NikoshBAN" pitchFamily="2" charset="0"/>
              </a:endParaRPr>
            </a:p>
            <a:p>
              <a:endParaRPr lang="en-US" sz="2400" dirty="0">
                <a:latin typeface="NikoshBAN" pitchFamily="2" charset="0"/>
                <a:cs typeface="NikoshBAN" pitchFamily="2" charset="0"/>
              </a:endParaRPr>
            </a:p>
          </p:txBody>
        </p:sp>
        <p:pic>
          <p:nvPicPr>
            <p:cNvPr id="7170" name="Picture 2" descr="C:\Users\User\Downloads\Documents\1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343400" cy="38862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1" name="Picture 3" descr="C:\Users\User\Downloads\Documents\2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0"/>
              <a:ext cx="4800599" cy="388619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93734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7910451" cy="6414195"/>
            <a:chOff x="0" y="0"/>
            <a:chExt cx="7910451" cy="6414195"/>
          </a:xfrm>
        </p:grpSpPr>
        <p:sp>
          <p:nvSpPr>
            <p:cNvPr id="2" name="TextBox 1"/>
            <p:cNvSpPr txBox="1"/>
            <p:nvPr/>
          </p:nvSpPr>
          <p:spPr>
            <a:xfrm>
              <a:off x="847299" y="5029200"/>
              <a:ext cx="7063152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কুকুর দলবদ্ধ প্রাণী হলেও এদেরকে মানুষ পোষ মানিয়ে রেখেছে।</a:t>
              </a:r>
            </a:p>
            <a:p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ফলে </a:t>
              </a:r>
              <a:r>
                <a:rPr lang="bn-BD" sz="2800" dirty="0">
                  <a:latin typeface="NikoshBAN" pitchFamily="2" charset="0"/>
                  <a:cs typeface="NikoshBAN" pitchFamily="2" charset="0"/>
                </a:rPr>
                <a:t>এরাও </a:t>
              </a:r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নির্বাচনের যোগ্য </a:t>
              </a:r>
              <a:r>
                <a:rPr lang="bn-BD" sz="2800" dirty="0">
                  <a:latin typeface="NikoshBAN" pitchFamily="2" charset="0"/>
                  <a:cs typeface="NikoshBAN" pitchFamily="2" charset="0"/>
                </a:rPr>
                <a:t>নয়।</a:t>
              </a:r>
              <a:endParaRPr lang="en-US" sz="2800" dirty="0">
                <a:latin typeface="NikoshBAN" pitchFamily="2" charset="0"/>
                <a:cs typeface="NikoshBAN" pitchFamily="2" charset="0"/>
              </a:endParaRPr>
            </a:p>
            <a:p>
              <a:endParaRPr lang="en-US" sz="2800" dirty="0">
                <a:latin typeface="NikoshBAN" pitchFamily="2" charset="0"/>
                <a:cs typeface="NikoshBAN" pitchFamily="2" charset="0"/>
              </a:endParaRPr>
            </a:p>
          </p:txBody>
        </p:sp>
        <p:pic>
          <p:nvPicPr>
            <p:cNvPr id="8194" name="Picture 2" descr="C:\Users\User\Downloads\Documents\1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800600" cy="48006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195" name="Picture 3" descr="C:\Users\User\Downloads\Documents\k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4343399" cy="4800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1054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ownloads\Documents\j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14600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ownloads\Documents\l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0942"/>
            <a:ext cx="3487003" cy="33880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Downloads\Documents\w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"/>
            <a:ext cx="3124200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343400"/>
            <a:ext cx="9082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পৃথিবীর সকল প্রাণীর মাঝে সেরা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মানুষ।  মানুষ সামাজিক প্রাণী। তারা নানা শ্রেণী, পেশায় বিভক্ত।</a:t>
            </a:r>
          </a:p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পরিশ্রম করে তারা পৃথিবীকে বসবাসের উপযোগী করে তুলেছে।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237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7961" y="1"/>
            <a:ext cx="9151961" cy="6745544"/>
            <a:chOff x="-7961" y="1"/>
            <a:chExt cx="9151961" cy="6745544"/>
          </a:xfrm>
        </p:grpSpPr>
        <p:pic>
          <p:nvPicPr>
            <p:cNvPr id="3074" name="Picture 2" descr="C:\Users\User\Downloads\Documents\76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"/>
              <a:ext cx="4773304" cy="369058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C:\Users\User\Downloads\Documents\war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3304" y="28432"/>
              <a:ext cx="4370696" cy="366214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-7961" y="4191000"/>
              <a:ext cx="9121408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3200" b="1" dirty="0" smtClean="0">
                  <a:latin typeface="NikoshBAN" pitchFamily="2" charset="0"/>
                  <a:cs typeface="NikoshBAN" pitchFamily="2" charset="0"/>
                </a:rPr>
                <a:t>কিন্তু মানুষ নিজেরাই নিজেদেরকে ধ্বংস করছে। তারা একে অন্যের উপর নিউক্লিয়ার বোমা ছুড়ছে।</a:t>
              </a:r>
            </a:p>
            <a:p>
              <a:r>
                <a:rPr lang="bn-BD" sz="3200" b="1" dirty="0" smtClean="0">
                  <a:latin typeface="NikoshBAN" pitchFamily="2" charset="0"/>
                  <a:cs typeface="NikoshBAN" pitchFamily="2" charset="0"/>
                </a:rPr>
                <a:t>তারা প্রকৃতির ক্ষতি করছে। সুতরাং এরাও </a:t>
              </a:r>
              <a:r>
                <a:rPr lang="bn-BD" sz="3200" b="1" dirty="0">
                  <a:latin typeface="NikoshBAN" pitchFamily="2" charset="0"/>
                  <a:cs typeface="NikoshBAN" pitchFamily="2" charset="0"/>
                </a:rPr>
                <a:t>নির্বাচনের যোগ্য নয়।</a:t>
              </a:r>
              <a:endParaRPr lang="en-US" sz="3200" b="1" dirty="0">
                <a:latin typeface="NikoshBAN" pitchFamily="2" charset="0"/>
                <a:cs typeface="NikoshBAN" pitchFamily="2" charset="0"/>
              </a:endParaRPr>
            </a:p>
            <a:p>
              <a:r>
                <a:rPr lang="bn-BD" sz="3200" b="1" dirty="0" smtClean="0">
                  <a:latin typeface="NikoshBAN" pitchFamily="2" charset="0"/>
                  <a:cs typeface="NikoshBAN" pitchFamily="2" charset="0"/>
                </a:rPr>
                <a:t> </a:t>
              </a:r>
              <a:endParaRPr lang="en-US" sz="3200" b="1" dirty="0">
                <a:latin typeface="NikoshBAN" pitchFamily="2" charset="0"/>
                <a:cs typeface="NikoshBAN" pitchFamily="2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578611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066" y="12510"/>
            <a:ext cx="9137934" cy="5092890"/>
            <a:chOff x="6066" y="12510"/>
            <a:chExt cx="9137934" cy="5092890"/>
          </a:xfrm>
        </p:grpSpPr>
        <p:pic>
          <p:nvPicPr>
            <p:cNvPr id="4098" name="Picture 2" descr="C:\Users\User\Downloads\Documents\sf4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6" y="12510"/>
              <a:ext cx="4184934" cy="27051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" name="Picture 3" descr="C:\Users\User\Downloads\Documents\sf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0" y="12510"/>
              <a:ext cx="49530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C:\Users\User\Downloads\Documents\sf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2717610"/>
              <a:ext cx="7086600" cy="238779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125673" y="5486400"/>
            <a:ext cx="8991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পিঁপড়া 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সামাজিক প্রাণী।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তারা কৃষক, শ্রমিক, সৈনিক নানা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শ্রেণী, পেশায় বিভক্ত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। পরিশ্রম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করে তারা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তাদের খাবার উৎপাদন করে।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08736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ownloads\Documents\ant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781800" cy="3505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36" y="4038601"/>
            <a:ext cx="89142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পিঁপড়া তাদের দেহের দশগুণ ওজন বহন করতে পারে। তারা একে অন্যেকে রক্ষার  জন্য জীবন দিতে পারে।</a:t>
            </a:r>
            <a:r>
              <a:rPr lang="bn-BD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ফলে এরাই পৃথিবী থেকে উন্নত প্রাণী হিসেবে নির্বাচনের যোগ্য।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0193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দলীয়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কাজ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524000"/>
            <a:ext cx="7239000" cy="4525963"/>
          </a:xfrm>
        </p:spPr>
        <p:txBody>
          <a:bodyPr/>
          <a:lstStyle/>
          <a:p>
            <a:pPr>
              <a:buNone/>
            </a:pPr>
            <a:r>
              <a:rPr lang="en-US" sz="4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40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দল-পলাশ</a:t>
            </a:r>
            <a:r>
              <a:rPr lang="en-US" sz="4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: </a:t>
            </a:r>
            <a:r>
              <a:rPr lang="bn-BD" dirty="0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মানব জাতির পাঁচটি ভালো দিক ও পাঁচটি আত্মবিনাশকারী দিক উল্লেখ কর।</a:t>
            </a:r>
            <a:endParaRPr lang="en-US" dirty="0" smtClean="0">
              <a:solidFill>
                <a:srgbClr val="FFC000"/>
              </a:solidFill>
              <a:latin typeface="NikoshBAN" pitchFamily="2" charset="0"/>
              <a:cs typeface="NikoshBAN" pitchFamily="2" charset="0"/>
            </a:endParaRPr>
          </a:p>
          <a:p>
            <a:pPr>
              <a:buNone/>
            </a:pP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pPr>
              <a:buNone/>
            </a:pPr>
            <a:r>
              <a:rPr lang="en-US" sz="4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দল-শিমুল</a:t>
            </a:r>
            <a:r>
              <a:rPr lang="en-US" sz="4000" dirty="0" smtClean="0">
                <a:solidFill>
                  <a:srgbClr val="7117A9"/>
                </a:solidFill>
                <a:latin typeface="NikoshBAN" pitchFamily="2" charset="0"/>
                <a:cs typeface="NikoshBAN" pitchFamily="2" charset="0"/>
              </a:rPr>
              <a:t>: </a:t>
            </a:r>
            <a:r>
              <a:rPr lang="bn-BD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পিঁপড়াদের সম্পর্কে দশ লাইন লেখ।</a:t>
            </a:r>
            <a:endParaRPr lang="en-US" dirty="0" smtClean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  <a:p>
            <a:pPr>
              <a:buNone/>
            </a:pP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 descr="415578154_0497c6dfe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0668" y="3886200"/>
            <a:ext cx="860692" cy="6857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 descr="sjdk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667" y="1600200"/>
            <a:ext cx="870085" cy="6409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820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 err="1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7200" b="1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743200"/>
            <a:ext cx="8229600" cy="4525963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মহাজাগতিক কিউরেটরগণ কীসের ভিত্তিতে প্রাণী নির্বাচন করছেন 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?</a:t>
            </a:r>
          </a:p>
          <a:p>
            <a:pPr>
              <a:buFont typeface="Wingdings" pitchFamily="2" charset="2"/>
              <a:buChar char="Ø"/>
            </a:pPr>
            <a:r>
              <a:rPr lang="bn-BD" dirty="0">
                <a:latin typeface="NikoshBAN" pitchFamily="2" charset="0"/>
                <a:cs typeface="NikoshBAN" pitchFamily="2" charset="0"/>
              </a:rPr>
              <a:t>মহাজাগতিক 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কিউরেটরগণ মানুষকে কেন নির্বাচন করতে পারছেন না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?</a:t>
            </a:r>
          </a:p>
          <a:p>
            <a:pPr>
              <a:buFont typeface="Wingdings" pitchFamily="2" charset="2"/>
              <a:buChar char="Ø"/>
            </a:pPr>
            <a:r>
              <a:rPr lang="bn-BD" dirty="0">
                <a:latin typeface="NikoshBAN" pitchFamily="2" charset="0"/>
                <a:cs typeface="NikoshBAN" pitchFamily="2" charset="0"/>
              </a:rPr>
              <a:t>মহাজাগতিক 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কিউরেটরগণ পিঁপড়াকে কেন নির্বাচন করলেন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dirty="0">
                <a:latin typeface="NikoshBAN" pitchFamily="2" charset="0"/>
                <a:cs typeface="NikoshBAN" pitchFamily="2" charset="0"/>
              </a:rPr>
              <a:t>?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 descr="evaluat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228600"/>
            <a:ext cx="1828800" cy="19128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0"/>
            <a:ext cx="5410200" cy="1600200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v"/>
            </a:pPr>
            <a:r>
              <a:rPr lang="en-US" sz="4800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শ্রেণি</a:t>
            </a:r>
            <a:r>
              <a:rPr lang="en-US" sz="4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:</a:t>
            </a:r>
            <a:r>
              <a:rPr lang="en-US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একাদশ</a:t>
            </a:r>
            <a:r>
              <a:rPr lang="en-US" sz="4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।                                                             </a:t>
            </a:r>
          </a:p>
          <a:p>
            <a:pPr>
              <a:buFont typeface="Wingdings" pitchFamily="2" charset="2"/>
              <a:buChar char="v"/>
            </a:pPr>
            <a:r>
              <a:rPr lang="en-US" sz="48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বিষয়</a:t>
            </a:r>
            <a:r>
              <a:rPr lang="en-US" sz="4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: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বাংলা</a:t>
            </a:r>
            <a:r>
              <a:rPr lang="en-US" sz="4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প্রথম</a:t>
            </a:r>
            <a:r>
              <a:rPr lang="en-US" sz="4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পত্র</a:t>
            </a:r>
            <a:r>
              <a:rPr lang="en-US" sz="4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40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26" name="Picture 2" descr="C:\Users\User\Downloads\Documents\inde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76400"/>
            <a:ext cx="6400800" cy="1143000"/>
          </a:xfrm>
        </p:spPr>
        <p:txBody>
          <a:bodyPr>
            <a:normAutofit/>
          </a:bodyPr>
          <a:lstStyle/>
          <a:p>
            <a:r>
              <a:rPr lang="en-US" sz="6000" b="1" dirty="0" err="1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বাড়ির</a:t>
            </a:r>
            <a:r>
              <a:rPr lang="en-US" sz="6000" b="1" dirty="0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কাজ</a:t>
            </a:r>
            <a:endParaRPr lang="en-US" sz="6000" b="1" dirty="0">
              <a:solidFill>
                <a:srgbClr val="FFC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866" y="3733800"/>
            <a:ext cx="875333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‘</a:t>
            </a:r>
            <a:r>
              <a:rPr lang="bn-BD" sz="48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মানব জাতি পৃথিবীতে তাদের শ্রেষ্ঠত্ব হারিয়েছে</a:t>
            </a:r>
            <a:r>
              <a:rPr lang="en-US" sz="48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।’</a:t>
            </a:r>
            <a:r>
              <a:rPr lang="bn-BD" sz="4800" b="1" dirty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-</a:t>
            </a:r>
            <a:r>
              <a:rPr lang="en-US" sz="4800" b="1" dirty="0" err="1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উক্তিটি</a:t>
            </a:r>
            <a:r>
              <a:rPr lang="en-US" sz="48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en-US" sz="48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SutonnyMJ" pitchFamily="2" charset="0"/>
                <a:cs typeface="NikoshBAN" pitchFamily="2" charset="0"/>
              </a:rPr>
              <a:t>wj‡L</a:t>
            </a:r>
            <a:r>
              <a:rPr lang="en-US" sz="48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আনবে</a:t>
            </a:r>
            <a:r>
              <a:rPr lang="en-US" sz="48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।</a:t>
            </a:r>
            <a:endParaRPr lang="en-US" sz="4800" b="1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 descr="house-ic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533400"/>
            <a:ext cx="3124200" cy="312420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28800"/>
            <a:ext cx="2590800" cy="2514600"/>
          </a:xfrm>
        </p:spPr>
        <p:txBody>
          <a:bodyPr>
            <a:noAutofit/>
          </a:bodyPr>
          <a:lstStyle/>
          <a:p>
            <a:r>
              <a:rPr lang="en-US" sz="9600" b="1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9600" b="1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0"/>
            <a:ext cx="6248400" cy="5181600"/>
          </a:xfrm>
          <a:prstGeom prst="rect">
            <a:avLst/>
          </a:prstGeom>
        </p:spPr>
      </p:pic>
      <p:pic>
        <p:nvPicPr>
          <p:cNvPr id="4" name="Picture 3" descr="20161118_202433 (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81600"/>
            <a:ext cx="9144000" cy="14512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475341"/>
            <a:ext cx="5073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2800" dirty="0" smtClean="0">
                <a:solidFill>
                  <a:srgbClr val="FF0000"/>
                </a:solidFill>
              </a:rPr>
              <a:t>ভিডিও গুলো মনোযোগ দিয়ে দেখ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3" name="Flesh-Eating Fire Ant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557713" y="3419475"/>
            <a:ext cx="28575" cy="190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Object 5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574538390"/>
              </p:ext>
            </p:extLst>
          </p:nvPr>
        </p:nvGraphicFramePr>
        <p:xfrm>
          <a:off x="3950593" y="4267200"/>
          <a:ext cx="914400" cy="771525"/>
        </p:xfrm>
        <a:graphic>
          <a:graphicData uri="http://schemas.openxmlformats.org/presentationml/2006/ole">
            <p:oleObj spid="_x0000_s2122" name="Packager Shell Object" showAsIcon="1" r:id="rId6" imgW="914400" imgH="771480" progId="Package">
              <p:embed/>
            </p:oleObj>
          </a:graphicData>
        </a:graphic>
      </p:graphicFrame>
      <p:graphicFrame>
        <p:nvGraphicFramePr>
          <p:cNvPr id="7" name="Object 6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935734523"/>
              </p:ext>
            </p:extLst>
          </p:nvPr>
        </p:nvGraphicFramePr>
        <p:xfrm>
          <a:off x="3886200" y="2819400"/>
          <a:ext cx="914400" cy="771525"/>
        </p:xfrm>
        <a:graphic>
          <a:graphicData uri="http://schemas.openxmlformats.org/presentationml/2006/ole">
            <p:oleObj spid="_x0000_s2123" name="Packager Shell Object" showAsIcon="1" r:id="rId7" imgW="914400" imgH="771480" progId="Package">
              <p:embed/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1143000"/>
            <a:ext cx="4953000" cy="1143000"/>
          </a:xfrm>
        </p:spPr>
        <p:txBody>
          <a:bodyPr>
            <a:normAutofit/>
          </a:bodyPr>
          <a:lstStyle/>
          <a:p>
            <a:r>
              <a:rPr 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4800" b="1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পাঠ</a:t>
            </a:r>
            <a:endParaRPr lang="en-US" sz="4800" b="1" dirty="0">
              <a:solidFill>
                <a:schemeClr val="accent2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5800" y="2667000"/>
            <a:ext cx="434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মহাজাগতিক কিউরেটর</a:t>
            </a:r>
            <a:r>
              <a:rPr lang="en-US" sz="40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1/1</a:t>
            </a:r>
            <a:r>
              <a:rPr lang="en-US" sz="40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           </a:t>
            </a:r>
            <a:endParaRPr lang="en-US" sz="2800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074" name="Picture 2" descr="C:\Users\User\Downloads\Documents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36" y="0"/>
            <a:ext cx="4277436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শেষে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……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লেখক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তাঁর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সাহিত্যকর্ম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সম্পর্কে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।</a:t>
            </a:r>
          </a:p>
          <a:p>
            <a:pPr>
              <a:buFont typeface="Wingdings" pitchFamily="2" charset="2"/>
              <a:buChar char="q"/>
            </a:pP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রচনাটির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সরল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ভাবার্থ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।</a:t>
            </a:r>
          </a:p>
          <a:p>
            <a:pPr>
              <a:buFont typeface="Wingdings" pitchFamily="2" charset="2"/>
              <a:buChar char="q"/>
            </a:pP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 মানুষ কেন জীবজগতে তার শ্রেষ্ঠত্ব হারিয়েছে তা ব্যাখ্যা করতে পারবে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81400" y="609600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800" b="1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লেখক</a:t>
            </a:r>
            <a:r>
              <a:rPr lang="en-US" sz="4800" b="1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4800" b="1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074" name="Picture 2" descr="C:\Users\User\Downloads\Documents\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9" y="363370"/>
            <a:ext cx="2819400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4200" y="2517841"/>
            <a:ext cx="590080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জন্ম: </a:t>
            </a:r>
            <a:r>
              <a:rPr lang="bn-BD" sz="2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১৯৫২ সালের ২৩এ ডিসেম্বর </a:t>
            </a:r>
            <a:r>
              <a:rPr lang="bn-BD" sz="2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নেত্রকো</a:t>
            </a:r>
            <a:r>
              <a:rPr lang="en-US" sz="2800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ণা</a:t>
            </a:r>
            <a:endParaRPr lang="bn-BD" sz="280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2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জেলায়।</a:t>
            </a:r>
          </a:p>
          <a:p>
            <a:r>
              <a:rPr lang="bn-BD" sz="2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রচনা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:</a:t>
            </a:r>
            <a:r>
              <a:rPr lang="bn-BD" sz="2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দীপু নাম্বার টু, আমার বন্ধু রাশেদ, মহাকাশে যাত্রাবাস, টুকুনজিল, </a:t>
            </a:r>
            <a:r>
              <a:rPr lang="bn-BD" sz="2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নিঃ</a:t>
            </a:r>
            <a:r>
              <a:rPr lang="en-US" sz="2800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স্ঙ্গ</a:t>
            </a:r>
            <a:r>
              <a:rPr lang="bn-BD" sz="2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গ্রহচারী ইত্যাদি।</a:t>
            </a:r>
          </a:p>
          <a:p>
            <a:endParaRPr lang="bn-BD" sz="280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2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২০০৪ সালে বিজ্ঞান লেখক হিসেবে </a:t>
            </a:r>
            <a:r>
              <a:rPr lang="bn-BD" sz="2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বাংলা একাডেমি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পুরস্কার লাভ।</a:t>
            </a:r>
          </a:p>
          <a:p>
            <a:endParaRPr lang="en-US" sz="28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426" y="3995169"/>
            <a:ext cx="2987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মুহম্মদ জাফর</a:t>
            </a:r>
            <a:endParaRPr lang="en-US" sz="3200" b="1" dirty="0" smtClean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3200" b="1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ইকবাল</a:t>
            </a:r>
            <a:endParaRPr lang="en-US" sz="3200" b="1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14400"/>
            <a:ext cx="8229600" cy="1143000"/>
          </a:xfrm>
        </p:spPr>
        <p:txBody>
          <a:bodyPr/>
          <a:lstStyle/>
          <a:p>
            <a:r>
              <a:rPr lang="bn-BD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বৈজ্ঞানিক কল্পকাহিনি</a:t>
            </a:r>
            <a:r>
              <a:rPr lang="en-US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পরিচিতি</a:t>
            </a:r>
            <a:endParaRPr lang="en-US" b="1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81940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‘</a:t>
            </a:r>
            <a:r>
              <a:rPr lang="bn-BD" dirty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মহাজাগতিক কিউরেটর</a:t>
            </a:r>
            <a:r>
              <a:rPr lang="en-US" dirty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’</a:t>
            </a:r>
            <a:r>
              <a:rPr lang="bn-BD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নামক</a:t>
            </a:r>
            <a:r>
              <a:rPr lang="en-US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dirty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বৈজ্ঞানিক </a:t>
            </a:r>
            <a:r>
              <a:rPr lang="bn-BD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কল্পকাহিনিটি</a:t>
            </a:r>
            <a:r>
              <a:rPr lang="en-US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‘</a:t>
            </a:r>
            <a:r>
              <a:rPr lang="bn-BD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জলজ</a:t>
            </a:r>
            <a:r>
              <a:rPr lang="en-US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’ </a:t>
            </a:r>
            <a:r>
              <a:rPr lang="en-US" dirty="0" err="1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গ্র</a:t>
            </a:r>
            <a:r>
              <a:rPr lang="bn-BD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ন্থ</a:t>
            </a:r>
            <a:r>
              <a:rPr lang="en-US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হতে</a:t>
            </a:r>
            <a:r>
              <a:rPr lang="en-US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নেয়া</a:t>
            </a:r>
            <a:r>
              <a:rPr lang="en-US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।</a:t>
            </a:r>
            <a:endParaRPr lang="en-US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14786"/>
            <a:ext cx="9144000" cy="4662986"/>
            <a:chOff x="0" y="-14786"/>
            <a:chExt cx="9144000" cy="2681787"/>
          </a:xfrm>
        </p:grpSpPr>
        <p:pic>
          <p:nvPicPr>
            <p:cNvPr id="3074" name="Picture 2" descr="C:\Users\User\Downloads\Documents\89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4786"/>
              <a:ext cx="4495800" cy="268178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C:\Users\User\Downloads\Documents\h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1"/>
              <a:ext cx="4648200" cy="2667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0" y="4953000"/>
            <a:ext cx="9143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এরা দুজন হলো মহাজাগতিক কিউরেটর। পৃথিবীতে এসেছে উন্নত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প্রাণীর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নমুনা সংগ্রহ করতে।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192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ownloads\Documents\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4"/>
            <a:ext cx="4724400" cy="30043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ownloads\Documents\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85724"/>
            <a:ext cx="4267200" cy="28860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6399" y="3090122"/>
            <a:ext cx="1394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28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ভাইরাস</a:t>
            </a:r>
            <a:endParaRPr lang="en-US" sz="2800" b="1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19800" y="3090122"/>
            <a:ext cx="2225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400" b="1" dirty="0" smtClean="0">
                <a:solidFill>
                  <a:srgbClr val="FFFF00"/>
                </a:solidFill>
              </a:rPr>
              <a:t>ব্যাকটেরিয়া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4100" name="Picture 4" descr="C:\Users\User\Downloads\Documents\14 -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" y="4038601"/>
            <a:ext cx="9115426" cy="2819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62400" y="3492635"/>
            <a:ext cx="1547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n-BD" sz="28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গাছপালা</a:t>
            </a:r>
            <a:endParaRPr lang="en-US" sz="2800" b="1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1055</TotalTime>
  <Words>389</Words>
  <Application>Microsoft Office PowerPoint</Application>
  <PresentationFormat>On-screen Show (4:3)</PresentationFormat>
  <Paragraphs>53</Paragraphs>
  <Slides>21</Slides>
  <Notes>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Packager Shell Object</vt:lpstr>
      <vt:lpstr>Slide 1</vt:lpstr>
      <vt:lpstr>Slide 2</vt:lpstr>
      <vt:lpstr>Slide 3</vt:lpstr>
      <vt:lpstr>আজকের পাঠ</vt:lpstr>
      <vt:lpstr>পাঠ শেষে শিক্ষার্থীরা……</vt:lpstr>
      <vt:lpstr>Slide 6</vt:lpstr>
      <vt:lpstr>বৈজ্ঞানিক কল্পকাহিনি পরিচিতি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দলীয় কাজ</vt:lpstr>
      <vt:lpstr>মূল্যায়ন</vt:lpstr>
      <vt:lpstr>বাড়ির কাজ</vt:lpstr>
      <vt:lpstr>ধন্যবাদ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hjhbjhc</dc:title>
  <dc:creator>Asus</dc:creator>
  <cp:lastModifiedBy>Lotus computer</cp:lastModifiedBy>
  <cp:revision>201</cp:revision>
  <dcterms:created xsi:type="dcterms:W3CDTF">2006-08-16T00:00:00Z</dcterms:created>
  <dcterms:modified xsi:type="dcterms:W3CDTF">2016-12-23T06:21:26Z</dcterms:modified>
</cp:coreProperties>
</file>